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82668C9-15EA-4FA4-BCA2-1321923F4A22}" type="datetimeFigureOut">
              <a:rPr lang="ru-RU" smtClean="0"/>
              <a:pPr/>
              <a:t>23.10.2011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F0C1AE7-923B-4485-90BD-A0AA7111D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2668C9-15EA-4FA4-BCA2-1321923F4A22}" type="datetimeFigureOut">
              <a:rPr lang="ru-RU" smtClean="0"/>
              <a:pPr/>
              <a:t>23.10.2011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C1AE7-923B-4485-90BD-A0AA7111D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2668C9-15EA-4FA4-BCA2-1321923F4A22}" type="datetimeFigureOut">
              <a:rPr lang="ru-RU" smtClean="0"/>
              <a:pPr/>
              <a:t>23.10.2011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C1AE7-923B-4485-90BD-A0AA7111D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2668C9-15EA-4FA4-BCA2-1321923F4A22}" type="datetimeFigureOut">
              <a:rPr lang="ru-RU" smtClean="0"/>
              <a:pPr/>
              <a:t>23.10.2011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C1AE7-923B-4485-90BD-A0AA7111D8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2668C9-15EA-4FA4-BCA2-1321923F4A22}" type="datetimeFigureOut">
              <a:rPr lang="ru-RU" smtClean="0"/>
              <a:pPr/>
              <a:t>23.10.2011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C1AE7-923B-4485-90BD-A0AA7111D8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2668C9-15EA-4FA4-BCA2-1321923F4A22}" type="datetimeFigureOut">
              <a:rPr lang="ru-RU" smtClean="0"/>
              <a:pPr/>
              <a:t>23.10.2011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C1AE7-923B-4485-90BD-A0AA7111D8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2668C9-15EA-4FA4-BCA2-1321923F4A22}" type="datetimeFigureOut">
              <a:rPr lang="ru-RU" smtClean="0"/>
              <a:pPr/>
              <a:t>23.10.2011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C1AE7-923B-4485-90BD-A0AA7111D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2668C9-15EA-4FA4-BCA2-1321923F4A22}" type="datetimeFigureOut">
              <a:rPr lang="ru-RU" smtClean="0"/>
              <a:pPr/>
              <a:t>23.10.2011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C1AE7-923B-4485-90BD-A0AA7111D8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2668C9-15EA-4FA4-BCA2-1321923F4A22}" type="datetimeFigureOut">
              <a:rPr lang="ru-RU" smtClean="0"/>
              <a:pPr/>
              <a:t>23.10.2011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C1AE7-923B-4485-90BD-A0AA7111D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82668C9-15EA-4FA4-BCA2-1321923F4A22}" type="datetimeFigureOut">
              <a:rPr lang="ru-RU" smtClean="0"/>
              <a:pPr/>
              <a:t>23.10.2011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C1AE7-923B-4485-90BD-A0AA7111D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82668C9-15EA-4FA4-BCA2-1321923F4A22}" type="datetimeFigureOut">
              <a:rPr lang="ru-RU" smtClean="0"/>
              <a:pPr/>
              <a:t>23.10.2011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F0C1AE7-923B-4485-90BD-A0AA7111D8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82668C9-15EA-4FA4-BCA2-1321923F4A22}" type="datetimeFigureOut">
              <a:rPr lang="ru-RU" smtClean="0"/>
              <a:pPr/>
              <a:t>23.10.2011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F0C1AE7-923B-4485-90BD-A0AA7111D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oodlands-junior.kent.sch.uk/customs/questions/theQueen.htm" TargetMode="External"/><Relationship Id="rId13" Type="http://schemas.openxmlformats.org/officeDocument/2006/relationships/hyperlink" Target="http://www.britishcouncil.org/ru/russia-english-online.htm" TargetMode="External"/><Relationship Id="rId3" Type="http://schemas.openxmlformats.org/officeDocument/2006/relationships/hyperlink" Target="http://www.elllo.org/" TargetMode="External"/><Relationship Id="rId7" Type="http://schemas.openxmlformats.org/officeDocument/2006/relationships/hyperlink" Target="http://www.eltgames.com/ESL-jobs-GrEl.htm" TargetMode="External"/><Relationship Id="rId12" Type="http://schemas.openxmlformats.org/officeDocument/2006/relationships/hyperlink" Target="http://www.study.ru/online/tests/english.html" TargetMode="External"/><Relationship Id="rId2" Type="http://schemas.openxmlformats.org/officeDocument/2006/relationships/hyperlink" Target="http://www.prosv.ru/info.aspx?ob_no=1609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bc.co.uk/cbeebies/songs/" TargetMode="External"/><Relationship Id="rId11" Type="http://schemas.openxmlformats.org/officeDocument/2006/relationships/hyperlink" Target="http://www.native-english.ru/exercises" TargetMode="External"/><Relationship Id="rId5" Type="http://schemas.openxmlformats.org/officeDocument/2006/relationships/hyperlink" Target="http://www.lovelylanguage.ru/for-kids/vocabulary/275-time-in-english" TargetMode="External"/><Relationship Id="rId10" Type="http://schemas.openxmlformats.org/officeDocument/2006/relationships/hyperlink" Target="http://www.youtube.com/watch?v=GpzUIs7MFDU&amp;feature=related" TargetMode="External"/><Relationship Id="rId4" Type="http://schemas.openxmlformats.org/officeDocument/2006/relationships/hyperlink" Target="http://www.youtube.com/" TargetMode="External"/><Relationship Id="rId9" Type="http://schemas.openxmlformats.org/officeDocument/2006/relationships/hyperlink" Target="http://www.youtube.com/watch?v=f8WlJwiQ2G0&amp;feature=related%20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8062912" cy="352839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ИСПОЛЬЗОВАННИЕ ИНТЕРНЕТ ТЕХНОЛОГИЙ НА УРОКАХ АНГЛИЙСКОГО ЯЗЫКА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32048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Формировать и совершенствовать речевые умения, используя современные   аутентичные материалы;</a:t>
            </a:r>
          </a:p>
          <a:p>
            <a:r>
              <a:rPr lang="ru-RU" dirty="0" smtClean="0"/>
              <a:t>Пополнять словарный  запас лексикой  современного  английского  языка;</a:t>
            </a:r>
          </a:p>
          <a:p>
            <a:r>
              <a:rPr lang="ru-RU" dirty="0" smtClean="0"/>
              <a:t>Знакомиться  с особенностями речевого поведения, культурой и традициями различных народов в  условиях общения;</a:t>
            </a:r>
          </a:p>
          <a:p>
            <a:r>
              <a:rPr lang="ru-RU" dirty="0" smtClean="0"/>
              <a:t>Формировать устойчивую мотивацию иноязычной речевой деятельности учащихся  на  основе   систематического          использования   «живых»   материалов и обсуждения актуальных  проблем.</a:t>
            </a:r>
          </a:p>
          <a:p>
            <a:pPr lvl="1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2276872"/>
          </a:xfrm>
        </p:spPr>
        <p:txBody>
          <a:bodyPr>
            <a:normAutofit/>
          </a:bodyPr>
          <a:lstStyle/>
          <a:p>
            <a:pPr algn="ctr"/>
            <a:r>
              <a:rPr lang="ru-RU" sz="3100" dirty="0" smtClean="0">
                <a:effectLst/>
              </a:rPr>
              <a:t>Грамотное интегрирование информационных ресурсов сети Интернет в учебный процесс позволяет: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687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ru-RU" sz="2200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ru-RU" sz="3400" dirty="0" smtClean="0">
                <a:effectLst/>
              </a:rPr>
              <a:t>Интернет-ресурсы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3040" y="1052736"/>
            <a:ext cx="8640960" cy="5400600"/>
          </a:xfrm>
        </p:spPr>
        <p:txBody>
          <a:bodyPr>
            <a:normAutofit fontScale="40000" lnSpcReduction="20000"/>
          </a:bodyPr>
          <a:lstStyle/>
          <a:p>
            <a:r>
              <a:rPr lang="ru-RU" sz="5000" dirty="0" smtClean="0"/>
              <a:t>Тексты для аудирования, размещенные на сайтах в поддержку УМК (</a:t>
            </a:r>
            <a:r>
              <a:rPr lang="ru-RU" sz="5000" u="sng" dirty="0" smtClean="0">
                <a:hlinkClick r:id="rId2"/>
              </a:rPr>
              <a:t>www.prosv.ru/info.aspx?ob_no=16094</a:t>
            </a:r>
            <a:r>
              <a:rPr lang="ru-RU" sz="5000" dirty="0" smtClean="0"/>
              <a:t>;</a:t>
            </a:r>
            <a:r>
              <a:rPr lang="ru-RU" sz="5000" u="sng" dirty="0" smtClean="0"/>
              <a:t> </a:t>
            </a:r>
            <a:r>
              <a:rPr lang="ru-RU" sz="5000" dirty="0" smtClean="0">
                <a:hlinkClick r:id="rId3"/>
              </a:rPr>
              <a:t>www.elllo.org</a:t>
            </a:r>
            <a:r>
              <a:rPr lang="ru-RU" sz="5000" dirty="0" smtClean="0"/>
              <a:t>; </a:t>
            </a:r>
            <a:r>
              <a:rPr lang="ru-RU" sz="5000" dirty="0" smtClean="0">
                <a:hlinkClick r:id="rId4"/>
              </a:rPr>
              <a:t>www.youtube.com</a:t>
            </a:r>
            <a:r>
              <a:rPr lang="ru-RU" sz="5000" dirty="0" smtClean="0"/>
              <a:t>);</a:t>
            </a:r>
            <a:endParaRPr lang="en-US" sz="5000" dirty="0" smtClean="0"/>
          </a:p>
          <a:p>
            <a:r>
              <a:rPr lang="ru-RU" sz="5000" dirty="0" smtClean="0"/>
              <a:t>Флэш-игры, флэш-мультфильмы (</a:t>
            </a:r>
            <a:r>
              <a:rPr lang="ru-RU" sz="5000" u="sng" dirty="0" smtClean="0">
                <a:hlinkClick r:id="rId5"/>
              </a:rPr>
              <a:t>www.lovelylanguage.ru/</a:t>
            </a:r>
            <a:r>
              <a:rPr lang="ru-RU" sz="5000" u="sng" dirty="0" err="1" smtClean="0">
                <a:hlinkClick r:id="rId5"/>
              </a:rPr>
              <a:t>for-kids</a:t>
            </a:r>
            <a:r>
              <a:rPr lang="ru-RU" sz="5000" u="sng" dirty="0" smtClean="0">
                <a:hlinkClick r:id="rId5"/>
              </a:rPr>
              <a:t>/</a:t>
            </a:r>
            <a:r>
              <a:rPr lang="ru-RU" sz="5000" u="sng" dirty="0" err="1" smtClean="0">
                <a:hlinkClick r:id="rId5"/>
              </a:rPr>
              <a:t>vocabulary</a:t>
            </a:r>
            <a:r>
              <a:rPr lang="ru-RU" sz="5000" u="sng" dirty="0" smtClean="0">
                <a:hlinkClick r:id="rId5"/>
              </a:rPr>
              <a:t>/275-time-in-english</a:t>
            </a:r>
            <a:r>
              <a:rPr lang="ru-RU" sz="5000" dirty="0" smtClean="0"/>
              <a:t>; </a:t>
            </a:r>
            <a:r>
              <a:rPr lang="en-US" sz="5000" dirty="0" smtClean="0">
                <a:hlinkClick r:id="rId6"/>
              </a:rPr>
              <a:t>http://www.bbc.co.uk/cbeebies/songs/</a:t>
            </a:r>
            <a:r>
              <a:rPr lang="ru-RU" sz="5000" dirty="0" smtClean="0"/>
              <a:t>);</a:t>
            </a:r>
          </a:p>
          <a:p>
            <a:r>
              <a:rPr lang="ru-RU" sz="5000" dirty="0" smtClean="0"/>
              <a:t> Различные типы тренировочных упражнений (</a:t>
            </a:r>
            <a:r>
              <a:rPr lang="en-US" sz="5000" dirty="0" smtClean="0">
                <a:hlinkClick r:id="rId7"/>
              </a:rPr>
              <a:t>http://www.eltgames.com/ESL-jobs-GrEl.htm</a:t>
            </a:r>
            <a:r>
              <a:rPr lang="ru-RU" sz="5000" dirty="0" smtClean="0"/>
              <a:t>);</a:t>
            </a:r>
          </a:p>
          <a:p>
            <a:r>
              <a:rPr lang="ru-RU" sz="5000" dirty="0" smtClean="0"/>
              <a:t>Видеоролики и сайты, описывающие реалии англоязычных стран (</a:t>
            </a:r>
            <a:r>
              <a:rPr lang="en-US" sz="5000" dirty="0" smtClean="0">
                <a:hlinkClick r:id="rId8"/>
              </a:rPr>
              <a:t>http://www.woodlands-junior.kent.sch.uk/customs/questions/theQueen.htm</a:t>
            </a:r>
            <a:r>
              <a:rPr lang="ru-RU" sz="5000" dirty="0" smtClean="0"/>
              <a:t>; </a:t>
            </a:r>
            <a:r>
              <a:rPr lang="en-US" sz="5000" dirty="0" smtClean="0">
                <a:hlinkClick r:id="rId9"/>
              </a:rPr>
              <a:t>http://www.youtube.com/watch?v=f8WlJwiQ2G0&amp;feature=related%20</a:t>
            </a:r>
            <a:r>
              <a:rPr lang="ru-RU" sz="5000" dirty="0" smtClean="0"/>
              <a:t>);</a:t>
            </a:r>
          </a:p>
          <a:p>
            <a:r>
              <a:rPr lang="ru-RU" sz="5000" dirty="0" smtClean="0"/>
              <a:t>Видеоролики с детскими песенками (</a:t>
            </a:r>
            <a:r>
              <a:rPr lang="en-US" sz="5000" dirty="0" smtClean="0">
                <a:hlinkClick r:id="rId10"/>
              </a:rPr>
              <a:t>http://www.youtube.com/watch?v=GpzUIs7MFDU&amp;feature=related</a:t>
            </a:r>
            <a:r>
              <a:rPr lang="ru-RU" sz="5000" dirty="0" smtClean="0"/>
              <a:t>);</a:t>
            </a:r>
          </a:p>
          <a:p>
            <a:r>
              <a:rPr lang="ru-RU" sz="5000" dirty="0" smtClean="0"/>
              <a:t>Тесты для проверки уровня овладения грамматическим материалом (</a:t>
            </a:r>
            <a:r>
              <a:rPr lang="ru-RU" sz="5000" dirty="0" smtClean="0">
                <a:hlinkClick r:id="rId11"/>
              </a:rPr>
              <a:t>www.native-english.ru/</a:t>
            </a:r>
            <a:r>
              <a:rPr lang="ru-RU" sz="5000" dirty="0" err="1" smtClean="0">
                <a:hlinkClick r:id="rId11"/>
              </a:rPr>
              <a:t>exercises</a:t>
            </a:r>
            <a:r>
              <a:rPr lang="ru-RU" sz="5000" dirty="0" smtClean="0"/>
              <a:t>; </a:t>
            </a:r>
            <a:r>
              <a:rPr lang="ru-RU" sz="5000" dirty="0" smtClean="0">
                <a:hlinkClick r:id="rId12"/>
              </a:rPr>
              <a:t>www.study.ru/</a:t>
            </a:r>
            <a:r>
              <a:rPr lang="ru-RU" sz="5000" dirty="0" err="1" smtClean="0">
                <a:hlinkClick r:id="rId12"/>
              </a:rPr>
              <a:t>online</a:t>
            </a:r>
            <a:r>
              <a:rPr lang="ru-RU" sz="5000" dirty="0" smtClean="0">
                <a:hlinkClick r:id="rId12"/>
              </a:rPr>
              <a:t>/</a:t>
            </a:r>
            <a:r>
              <a:rPr lang="ru-RU" sz="5000" dirty="0" err="1" smtClean="0">
                <a:hlinkClick r:id="rId12"/>
              </a:rPr>
              <a:t>tests</a:t>
            </a:r>
            <a:r>
              <a:rPr lang="ru-RU" sz="5000" dirty="0" smtClean="0">
                <a:hlinkClick r:id="rId12"/>
              </a:rPr>
              <a:t>/</a:t>
            </a:r>
            <a:r>
              <a:rPr lang="ru-RU" sz="5000" dirty="0" err="1" smtClean="0">
                <a:hlinkClick r:id="rId12"/>
              </a:rPr>
              <a:t>english.html</a:t>
            </a:r>
            <a:r>
              <a:rPr lang="ru-RU" sz="5000" dirty="0" smtClean="0"/>
              <a:t>; </a:t>
            </a:r>
            <a:r>
              <a:rPr lang="ru-RU" sz="5000" dirty="0" smtClean="0">
                <a:hlinkClick r:id="rId13"/>
              </a:rPr>
              <a:t>www.britishcouncil.org/</a:t>
            </a:r>
            <a:r>
              <a:rPr lang="ru-RU" sz="5000" dirty="0" err="1" smtClean="0">
                <a:hlinkClick r:id="rId13"/>
              </a:rPr>
              <a:t>ru</a:t>
            </a:r>
            <a:r>
              <a:rPr lang="ru-RU" sz="5000" dirty="0" smtClean="0">
                <a:hlinkClick r:id="rId13"/>
              </a:rPr>
              <a:t>/</a:t>
            </a:r>
            <a:r>
              <a:rPr lang="ru-RU" sz="5000" dirty="0" err="1" smtClean="0">
                <a:hlinkClick r:id="rId13"/>
              </a:rPr>
              <a:t>russia-english-online.htm</a:t>
            </a:r>
            <a:r>
              <a:rPr lang="ru-RU" sz="5000" dirty="0" smtClean="0"/>
              <a:t>).</a:t>
            </a:r>
          </a:p>
          <a:p>
            <a:endParaRPr lang="ru-RU" sz="5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132857"/>
            <a:ext cx="8229600" cy="3096344"/>
          </a:xfrm>
        </p:spPr>
        <p:txBody>
          <a:bodyPr/>
          <a:lstStyle/>
          <a:p>
            <a:r>
              <a:rPr lang="ru-RU" dirty="0" smtClean="0"/>
              <a:t>Обучение </a:t>
            </a:r>
            <a:r>
              <a:rPr lang="ru-RU" dirty="0" err="1" smtClean="0"/>
              <a:t>аудированию</a:t>
            </a:r>
            <a:endParaRPr lang="ru-RU" dirty="0" smtClean="0"/>
          </a:p>
          <a:p>
            <a:r>
              <a:rPr lang="ru-RU" dirty="0" smtClean="0"/>
              <a:t>Обучение чтению</a:t>
            </a:r>
          </a:p>
          <a:p>
            <a:r>
              <a:rPr lang="ru-RU" dirty="0" smtClean="0"/>
              <a:t>Обучение письму</a:t>
            </a:r>
          </a:p>
          <a:p>
            <a:r>
              <a:rPr lang="ru-RU" dirty="0" smtClean="0"/>
              <a:t>Обучение говорению</a:t>
            </a:r>
          </a:p>
          <a:p>
            <a:r>
              <a:rPr lang="ru-RU" dirty="0" smtClean="0"/>
              <a:t>Введение нового материала</a:t>
            </a:r>
          </a:p>
          <a:p>
            <a:r>
              <a:rPr lang="ru-RU" dirty="0" smtClean="0"/>
              <a:t>Закрепление полученных знаний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440160"/>
          </a:xfrm>
        </p:spPr>
        <p:txBody>
          <a:bodyPr>
            <a:normAutofit/>
          </a:bodyPr>
          <a:lstStyle/>
          <a:p>
            <a:r>
              <a:rPr lang="ru-RU" sz="3100" dirty="0" smtClean="0"/>
              <a:t>Развитие речевых умений с помощью материалов, </a:t>
            </a:r>
            <a:r>
              <a:rPr lang="ru-RU" sz="3100" dirty="0" smtClean="0">
                <a:effectLst/>
              </a:rPr>
              <a:t>взятых</a:t>
            </a:r>
            <a:r>
              <a:rPr lang="ru-RU" sz="3100" dirty="0" smtClean="0"/>
              <a:t> из сети Интернет</a:t>
            </a:r>
            <a:endParaRPr lang="ru-RU" sz="31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обеспечить положительную мотивацию обучения;</a:t>
            </a:r>
          </a:p>
          <a:p>
            <a:pPr lvl="0"/>
            <a:r>
              <a:rPr lang="ru-RU" dirty="0" smtClean="0"/>
              <a:t>проводить уроки на высоком эстетическом и эмоциональном уровне (музыка, анимация);</a:t>
            </a:r>
          </a:p>
          <a:p>
            <a:pPr lvl="0"/>
            <a:r>
              <a:rPr lang="ru-RU" dirty="0" smtClean="0"/>
              <a:t>повысить </a:t>
            </a:r>
            <a:r>
              <a:rPr lang="ru-RU" dirty="0" smtClean="0"/>
              <a:t>объем выполняемой на уроке </a:t>
            </a:r>
            <a:r>
              <a:rPr lang="ru-RU" dirty="0" smtClean="0"/>
              <a:t>работы;</a:t>
            </a:r>
            <a:endParaRPr lang="ru-RU" dirty="0" smtClean="0"/>
          </a:p>
          <a:p>
            <a:pPr lvl="0"/>
            <a:r>
              <a:rPr lang="ru-RU" dirty="0" smtClean="0"/>
              <a:t>усовершенствовать контроль знаний</a:t>
            </a:r>
            <a:r>
              <a:rPr lang="ru-RU" dirty="0" smtClean="0"/>
              <a:t>;</a:t>
            </a:r>
            <a:endParaRPr lang="ru-RU" dirty="0" smtClean="0"/>
          </a:p>
          <a:p>
            <a:pPr lvl="0"/>
            <a:r>
              <a:rPr lang="ru-RU" dirty="0" smtClean="0"/>
              <a:t>формировать </a:t>
            </a:r>
            <a:r>
              <a:rPr lang="ru-RU" smtClean="0"/>
              <a:t>навыки </a:t>
            </a:r>
            <a:r>
              <a:rPr lang="ru-RU" smtClean="0"/>
              <a:t>исследовательской </a:t>
            </a:r>
            <a:r>
              <a:rPr lang="ru-RU" dirty="0" smtClean="0"/>
              <a:t>деятельности;</a:t>
            </a:r>
          </a:p>
          <a:p>
            <a:pPr lvl="0"/>
            <a:r>
              <a:rPr lang="ru-RU" dirty="0" smtClean="0"/>
              <a:t>обеспечить доступ к различным справочным системам, электронным библиотекам, другим информационным ресурсам</a:t>
            </a:r>
          </a:p>
          <a:p>
            <a:pPr algn="just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Использование интернет технологий позволяет:</a:t>
            </a:r>
            <a:endParaRPr lang="ru-RU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131</TotalTime>
  <Words>131</Words>
  <Application>Microsoft Office PowerPoint</Application>
  <PresentationFormat>Экран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Открытая</vt:lpstr>
      <vt:lpstr>ИСПОЛЬЗОВАННИЕ ИНТЕРНЕТ ТЕХНОЛОГИЙ НА УРОКАХ АНГЛИЙСКОГО ЯЗЫКА</vt:lpstr>
      <vt:lpstr>Грамотное интегрирование информационных ресурсов сети Интернет в учебный процесс позволяет: </vt:lpstr>
      <vt:lpstr> Интернет-ресурсы </vt:lpstr>
      <vt:lpstr>Развитие речевых умений с помощью материалов, взятых из сети Интернет</vt:lpstr>
      <vt:lpstr>Использование интернет технологий позволяет: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ИСПОЛЬЗОВАННИЕ ИНТЕРНЕТ ТЕХНОЛОГИЙ НА УРОКАХ АНГЛИЙСКОГО ЯЗЫКА</dc:title>
  <dc:creator>Your User Name</dc:creator>
  <cp:lastModifiedBy>Your User Name</cp:lastModifiedBy>
  <cp:revision>14</cp:revision>
  <dcterms:created xsi:type="dcterms:W3CDTF">2011-10-23T14:00:10Z</dcterms:created>
  <dcterms:modified xsi:type="dcterms:W3CDTF">2011-10-23T17:24:19Z</dcterms:modified>
</cp:coreProperties>
</file>